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sldIdLst>
    <p:sldId id="276" r:id="rId2"/>
    <p:sldId id="279" r:id="rId3"/>
    <p:sldId id="271" r:id="rId4"/>
    <p:sldId id="266" r:id="rId5"/>
    <p:sldId id="272" r:id="rId6"/>
    <p:sldId id="273" r:id="rId7"/>
    <p:sldId id="274" r:id="rId8"/>
    <p:sldId id="27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01" autoAdjust="0"/>
  </p:normalViewPr>
  <p:slideViewPr>
    <p:cSldViewPr>
      <p:cViewPr varScale="1">
        <p:scale>
          <a:sx n="63" d="100"/>
          <a:sy n="63" d="100"/>
        </p:scale>
        <p:origin x="-159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181BA-0B38-4979-BEA2-23DB4656A12D}" type="datetimeFigureOut">
              <a:rPr lang="en-US" smtClean="0"/>
              <a:t>12/23/2019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07119-6119-4285-ABED-374CFA21694A}" type="slidenum">
              <a:rPr lang="en-US" smtClean="0"/>
              <a:t>‹#›</a:t>
            </a:fld>
            <a:endParaRPr lang="en-US"/>
          </a:p>
        </p:txBody>
      </p:sp>
    </p:spTree>
    <p:extLst>
      <p:ext uri="{BB962C8B-B14F-4D97-AF65-F5344CB8AC3E}">
        <p14:creationId xmlns:p14="http://schemas.microsoft.com/office/powerpoint/2010/main" val="290479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B3D07119-6119-4285-ABED-374CFA21694A}" type="slidenum">
              <a:rPr lang="en-US" smtClean="0"/>
              <a:t>2</a:t>
            </a:fld>
            <a:endParaRPr lang="en-US"/>
          </a:p>
        </p:txBody>
      </p:sp>
    </p:spTree>
    <p:extLst>
      <p:ext uri="{BB962C8B-B14F-4D97-AF65-F5344CB8AC3E}">
        <p14:creationId xmlns:p14="http://schemas.microsoft.com/office/powerpoint/2010/main" val="2931448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LB" dirty="0" smtClean="0"/>
              <a:t>من خلال القوانين</a:t>
            </a:r>
            <a:r>
              <a:rPr lang="ar-LB" baseline="0" dirty="0" smtClean="0"/>
              <a:t> السورية هل يمكنكم تحديد الهيكلية للحكم المحلي، مهام وصلاحيات المجالس المحلية واختصاصات كل مجلس.</a:t>
            </a:r>
          </a:p>
          <a:p>
            <a:r>
              <a:rPr lang="ar-LB" baseline="0" dirty="0" smtClean="0"/>
              <a:t>من خلال قانون الائتلاف، قم بتحديد أعضاء المجالس المحلية، واجبات الأعضاء....</a:t>
            </a:r>
          </a:p>
          <a:p>
            <a:r>
              <a:rPr lang="ar-LB" baseline="0" dirty="0" smtClean="0"/>
              <a:t>برأيكم ما هي الصعوبات التي تواجه المجالس المحلية</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3</a:t>
            </a:fld>
            <a:endParaRPr lang="en-US"/>
          </a:p>
        </p:txBody>
      </p:sp>
    </p:spTree>
    <p:extLst>
      <p:ext uri="{BB962C8B-B14F-4D97-AF65-F5344CB8AC3E}">
        <p14:creationId xmlns:p14="http://schemas.microsoft.com/office/powerpoint/2010/main" val="419407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3E2D33-0790-4D59-921F-5EB7DC0E8951}" type="datetimeFigureOut">
              <a:rPr lang="en-US" smtClean="0"/>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E2D33-0790-4D59-921F-5EB7DC0E8951}" type="datetimeFigureOut">
              <a:rPr lang="en-US" smtClean="0"/>
              <a:t>12/23/2019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E2D33-0790-4D59-921F-5EB7DC0E8951}" type="datetimeFigureOut">
              <a:rPr lang="en-US" smtClean="0"/>
              <a:t>12/23/2019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E2D33-0790-4D59-921F-5EB7DC0E8951}" type="datetimeFigureOut">
              <a:rPr lang="en-US" smtClean="0"/>
              <a:t>12/23/2019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E2D33-0790-4D59-921F-5EB7DC0E8951}" type="datetimeFigureOut">
              <a:rPr lang="en-US" smtClean="0"/>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73E2D33-0790-4D59-921F-5EB7DC0E8951}" type="datetimeFigureOut">
              <a:rPr lang="en-US" smtClean="0"/>
              <a:t>12/23/2019</a:t>
            </a:fld>
            <a:endParaRPr lang="en-US"/>
          </a:p>
        </p:txBody>
      </p:sp>
      <p:sp>
        <p:nvSpPr>
          <p:cNvPr id="9" name="Slide Number Placeholder 8"/>
          <p:cNvSpPr>
            <a:spLocks noGrp="1"/>
          </p:cNvSpPr>
          <p:nvPr>
            <p:ph type="sldNum" sz="quarter" idx="11"/>
          </p:nvPr>
        </p:nvSpPr>
        <p:spPr/>
        <p:txBody>
          <a:bodyPr/>
          <a:lstStyle/>
          <a:p>
            <a:fld id="{4635DC71-97F4-41D5-83A4-A513FDDA077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635DC71-97F4-41D5-83A4-A513FDDA077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3E2D33-0790-4D59-921F-5EB7DC0E8951}" type="datetimeFigureOut">
              <a:rPr lang="en-US" smtClean="0"/>
              <a:t>12/23/2019</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الأدارة المحلية</a:t>
            </a:r>
            <a:endParaRPr lang="ar-IQ" dirty="0"/>
          </a:p>
        </p:txBody>
      </p:sp>
      <p:sp>
        <p:nvSpPr>
          <p:cNvPr id="3" name="عنصر نائب للمحتوى 2"/>
          <p:cNvSpPr>
            <a:spLocks noGrp="1"/>
          </p:cNvSpPr>
          <p:nvPr>
            <p:ph idx="1"/>
          </p:nvPr>
        </p:nvSpPr>
        <p:spPr/>
        <p:txBody>
          <a:bodyPr>
            <a:normAutofit/>
          </a:bodyPr>
          <a:lstStyle/>
          <a:p>
            <a:pPr marL="114300" indent="0" algn="ctr">
              <a:buNone/>
            </a:pPr>
            <a:r>
              <a:rPr lang="ar-IQ" sz="8000" dirty="0" smtClean="0"/>
              <a:t>م.د كريم صيهود كرم الزهيري</a:t>
            </a:r>
            <a:endParaRPr lang="ar-IQ" sz="8000" dirty="0"/>
          </a:p>
        </p:txBody>
      </p:sp>
    </p:spTree>
    <p:extLst>
      <p:ext uri="{BB962C8B-B14F-4D97-AF65-F5344CB8AC3E}">
        <p14:creationId xmlns:p14="http://schemas.microsoft.com/office/powerpoint/2010/main" val="4164180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09800" y="3229094"/>
            <a:ext cx="6121012" cy="1015663"/>
          </a:xfrm>
          <a:prstGeom prst="rect">
            <a:avLst/>
          </a:prstGeom>
        </p:spPr>
        <p:txBody>
          <a:bodyPr wrap="square">
            <a:spAutoFit/>
          </a:bodyPr>
          <a:lstStyle/>
          <a:p>
            <a:r>
              <a:rPr lang="ar-IQ" sz="6000" dirty="0"/>
              <a:t>ا</a:t>
            </a:r>
            <a:r>
              <a:rPr lang="ar-IQ" sz="6000" b="1" dirty="0"/>
              <a:t>لمحاضرة الثالثة </a:t>
            </a:r>
            <a:r>
              <a:rPr lang="ar-IQ" sz="6000" b="1" dirty="0" smtClean="0"/>
              <a:t>تمرين </a:t>
            </a:r>
            <a:endParaRPr lang="ar-IQ" sz="6000" b="1" dirty="0"/>
          </a:p>
        </p:txBody>
      </p:sp>
    </p:spTree>
    <p:extLst>
      <p:ext uri="{BB962C8B-B14F-4D97-AF65-F5344CB8AC3E}">
        <p14:creationId xmlns:p14="http://schemas.microsoft.com/office/powerpoint/2010/main" val="274819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
            <a:ext cx="7620000" cy="1143000"/>
          </a:xfrm>
        </p:spPr>
        <p:txBody>
          <a:bodyPr/>
          <a:lstStyle/>
          <a:p>
            <a:pPr algn="ctr" rtl="1"/>
            <a:endParaRPr lang="en-US" sz="6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371600"/>
            <a:ext cx="7620000" cy="1905000"/>
          </a:xfrm>
        </p:spPr>
        <p:txBody>
          <a:bodyPr>
            <a:normAutofit/>
          </a:bodyPr>
          <a:lstStyle/>
          <a:p>
            <a:pPr marL="114300" indent="0" algn="ctr" rtl="1">
              <a:buNone/>
            </a:pPr>
            <a:r>
              <a:rPr lang="ar-LB" sz="8000" b="1" dirty="0" smtClean="0">
                <a:solidFill>
                  <a:schemeClr val="accent3">
                    <a:lumMod val="75000"/>
                  </a:schemeClr>
                </a:solidFill>
                <a:effectLst>
                  <a:outerShdw blurRad="38100" dist="38100" dir="2700000" algn="tl">
                    <a:srgbClr val="000000">
                      <a:alpha val="43137"/>
                    </a:srgbClr>
                  </a:outerShdw>
                </a:effectLst>
              </a:rPr>
              <a:t>تمرين</a:t>
            </a:r>
            <a:endParaRPr lang="en-US" sz="8000" b="1" dirty="0">
              <a:solidFill>
                <a:schemeClr val="accent3">
                  <a:lumMod val="75000"/>
                </a:schemeClr>
              </a:solidFill>
              <a:effectLst>
                <a:outerShdw blurRad="38100" dist="38100" dir="2700000" algn="tl">
                  <a:srgbClr val="000000">
                    <a:alpha val="43137"/>
                  </a:srgbClr>
                </a:outerShdw>
              </a:effectLst>
            </a:endParaRPr>
          </a:p>
        </p:txBody>
      </p:sp>
      <p:pic>
        <p:nvPicPr>
          <p:cNvPr id="3074" name="Picture 2" descr="http://www.creativeeducation.co.uk/blog/wp-content/uploads/2010/12/lis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048000"/>
            <a:ext cx="3371850" cy="3038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40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دور المجالس المحلية المنتخبة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r" rtl="1"/>
            <a:endParaRPr lang="ar-LB" dirty="0" smtClean="0"/>
          </a:p>
          <a:p>
            <a:pPr algn="r" rtl="1"/>
            <a:r>
              <a:rPr lang="ar-LB" dirty="0" smtClean="0"/>
              <a:t>تحديد </a:t>
            </a:r>
            <a:r>
              <a:rPr lang="ar-LB" dirty="0"/>
              <a:t>أولويات السياسات على الصعيد </a:t>
            </a:r>
            <a:r>
              <a:rPr lang="ar-LB" dirty="0" smtClean="0"/>
              <a:t>المحلي.</a:t>
            </a:r>
          </a:p>
          <a:p>
            <a:pPr algn="r" rtl="1"/>
            <a:endParaRPr lang="ar-LB" dirty="0"/>
          </a:p>
          <a:p>
            <a:pPr algn="r" rtl="1"/>
            <a:r>
              <a:rPr lang="ar-LB" dirty="0" smtClean="0"/>
              <a:t>تسيير شؤون الادارة المحلية</a:t>
            </a:r>
          </a:p>
          <a:p>
            <a:pPr marL="114300" indent="0" algn="r" rtl="1">
              <a:buNone/>
            </a:pPr>
            <a:endParaRPr lang="ar-LB" dirty="0" smtClean="0"/>
          </a:p>
          <a:p>
            <a:pPr algn="r" rtl="1"/>
            <a:r>
              <a:rPr lang="ar-LB" dirty="0" smtClean="0"/>
              <a:t>الاصغاء إلى المجتمع </a:t>
            </a:r>
            <a:r>
              <a:rPr lang="ar-LB" dirty="0"/>
              <a:t>المحلي حول القضايا </a:t>
            </a:r>
            <a:r>
              <a:rPr lang="ar-LB" dirty="0" smtClean="0"/>
              <a:t>المهمة الاستجابة لحاجاته.</a:t>
            </a:r>
          </a:p>
          <a:p>
            <a:pPr algn="r" rtl="1"/>
            <a:endParaRPr lang="ar-LB" dirty="0"/>
          </a:p>
          <a:p>
            <a:pPr algn="r" rtl="1"/>
            <a:r>
              <a:rPr lang="ar-LB" dirty="0" smtClean="0"/>
              <a:t>التشبيك والتشاور مع المجتمع المحلي.</a:t>
            </a:r>
          </a:p>
          <a:p>
            <a:pPr algn="r" rtl="1"/>
            <a:endParaRPr lang="ar-LB" dirty="0"/>
          </a:p>
          <a:p>
            <a:pPr algn="r" rtl="1"/>
            <a:r>
              <a:rPr lang="ar-LB" dirty="0" smtClean="0"/>
              <a:t>في فترات النزاع: تأمين الخدمات الأساسية للمواطنين، تعميم الأخبار، التواصل مع المواطنين....</a:t>
            </a:r>
            <a:endParaRPr lang="ar-LB" dirty="0"/>
          </a:p>
          <a:p>
            <a:pPr algn="r" rtl="1"/>
            <a:endParaRPr lang="ar-LB" dirty="0" smtClean="0"/>
          </a:p>
          <a:p>
            <a:pPr algn="r" rtl="1"/>
            <a:endParaRPr lang="en-US" dirty="0"/>
          </a:p>
        </p:txBody>
      </p:sp>
    </p:spTree>
    <p:extLst>
      <p:ext uri="{BB962C8B-B14F-4D97-AF65-F5344CB8AC3E}">
        <p14:creationId xmlns:p14="http://schemas.microsoft.com/office/powerpoint/2010/main" val="728604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lstStyle/>
          <a:p>
            <a:pPr algn="ctr" rtl="1"/>
            <a:r>
              <a:rPr lang="ar-LB" sz="3600" b="1" dirty="0" smtClean="0"/>
              <a:t/>
            </a:r>
            <a:br>
              <a:rPr lang="ar-LB" sz="3600" b="1" dirty="0" smtClean="0"/>
            </a:br>
            <a:r>
              <a:rPr lang="ar-JO" sz="3600" b="1" dirty="0" smtClean="0"/>
              <a:t>المبادئ </a:t>
            </a:r>
            <a:r>
              <a:rPr lang="ar-JO" sz="3600" b="1" dirty="0"/>
              <a:t>الأساسية التي يجب أن تلتزم بها المجالس المحلية:</a:t>
            </a:r>
            <a:r>
              <a:rPr lang="en-US" sz="3600" dirty="0"/>
              <a:t/>
            </a:r>
            <a:br>
              <a:rPr lang="en-US" sz="3600" dirty="0"/>
            </a:b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sz="2800" dirty="0" smtClean="0"/>
              <a:t>إيجاد</a:t>
            </a:r>
            <a:r>
              <a:rPr lang="ar-SA" sz="2800" dirty="0"/>
              <a:t> صيغة محلية واقعية لمواجهة تحدي تقديم الخدمات </a:t>
            </a:r>
            <a:r>
              <a:rPr lang="ar-SA" sz="2800" dirty="0" smtClean="0"/>
              <a:t>العامة</a:t>
            </a:r>
            <a:endParaRPr lang="ar-LB" sz="2800" dirty="0" smtClean="0"/>
          </a:p>
          <a:p>
            <a:pPr lvl="0" algn="r" rtl="1"/>
            <a:endParaRPr lang="en-US" sz="2800" dirty="0"/>
          </a:p>
          <a:p>
            <a:pPr lvl="0" algn="r" rtl="1"/>
            <a:r>
              <a:rPr lang="ar-SA" sz="2800" dirty="0"/>
              <a:t>مواجهة تحديات حفظ وإدارة الحياة</a:t>
            </a:r>
            <a:endParaRPr lang="en-US" sz="2800" dirty="0"/>
          </a:p>
          <a:p>
            <a:pPr lvl="0" algn="r" rtl="1"/>
            <a:endParaRPr lang="ar-LB" sz="2800" dirty="0" smtClean="0"/>
          </a:p>
          <a:p>
            <a:pPr lvl="0" algn="r" rtl="1"/>
            <a:r>
              <a:rPr lang="ar-SA" sz="2800" dirty="0" smtClean="0"/>
              <a:t>حفظ </a:t>
            </a:r>
            <a:r>
              <a:rPr lang="ar-SA" sz="2800" dirty="0"/>
              <a:t>مؤسسات الدولة</a:t>
            </a:r>
            <a:endParaRPr lang="en-US" sz="2800" dirty="0"/>
          </a:p>
          <a:p>
            <a:pPr lvl="0" algn="r" rtl="1"/>
            <a:endParaRPr lang="ar-LB" sz="2800" dirty="0" smtClean="0"/>
          </a:p>
          <a:p>
            <a:pPr lvl="0" algn="r" rtl="1"/>
            <a:r>
              <a:rPr lang="ar-SA" sz="2800" dirty="0" smtClean="0"/>
              <a:t>إعادة </a:t>
            </a:r>
            <a:r>
              <a:rPr lang="ar-SA" sz="2800" dirty="0"/>
              <a:t>إحياء مؤسسات الدولة السورية القائمة</a:t>
            </a:r>
            <a:endParaRPr lang="en-US" sz="2800" dirty="0"/>
          </a:p>
          <a:p>
            <a:pPr lvl="0" algn="r" rtl="1"/>
            <a:endParaRPr lang="ar-LB" sz="2800" dirty="0" smtClean="0"/>
          </a:p>
          <a:p>
            <a:pPr lvl="0" algn="r" rtl="1"/>
            <a:r>
              <a:rPr lang="ar-SA" sz="2800" dirty="0" smtClean="0"/>
              <a:t>أن </a:t>
            </a:r>
            <a:r>
              <a:rPr lang="ar-SA" sz="2800" dirty="0"/>
              <a:t>يكون منفتحاً دائماً وقابلاً لضم كل مكونات المجتمع</a:t>
            </a:r>
            <a:endParaRPr lang="en-US" sz="2800" dirty="0"/>
          </a:p>
          <a:p>
            <a:pPr lvl="0" algn="r" rtl="1"/>
            <a:endParaRPr lang="ar-LB" sz="2800" dirty="0" smtClean="0"/>
          </a:p>
          <a:p>
            <a:pPr lvl="0" algn="r" rtl="1"/>
            <a:r>
              <a:rPr lang="en-US" sz="2800" dirty="0"/>
              <a:t> </a:t>
            </a:r>
            <a:r>
              <a:rPr lang="ar-SA" sz="2800" dirty="0"/>
              <a:t>تنسيق العمل بشكل موحد</a:t>
            </a:r>
            <a:endParaRPr lang="en-US" sz="2800" dirty="0"/>
          </a:p>
          <a:p>
            <a:pPr algn="r" rtl="1"/>
            <a:endParaRPr lang="en-US" dirty="0"/>
          </a:p>
        </p:txBody>
      </p:sp>
    </p:spTree>
    <p:extLst>
      <p:ext uri="{BB962C8B-B14F-4D97-AF65-F5344CB8AC3E}">
        <p14:creationId xmlns:p14="http://schemas.microsoft.com/office/powerpoint/2010/main" val="3272399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0224"/>
            <a:ext cx="7772400" cy="5791200"/>
          </a:xfrm>
        </p:spPr>
        <p:txBody>
          <a:bodyPr>
            <a:noAutofit/>
          </a:bodyPr>
          <a:lstStyle/>
          <a:p>
            <a:pPr lvl="0" algn="r" rtl="1"/>
            <a:r>
              <a:rPr lang="ar-SA" sz="2800" dirty="0"/>
              <a:t>إن الثورة مهما طالت هي ظرف استثنائي، وإشكالية إدارة الشؤون العامة وضروراتها أثناء الثورة لا يمكن التعامل معها وفهمها من الأعلى</a:t>
            </a:r>
            <a:endParaRPr lang="en-US" sz="2800" dirty="0"/>
          </a:p>
          <a:p>
            <a:pPr lvl="0" algn="r" rtl="1"/>
            <a:endParaRPr lang="ar-LB" sz="2800" dirty="0" smtClean="0"/>
          </a:p>
          <a:p>
            <a:pPr lvl="0" algn="r" rtl="1"/>
            <a:r>
              <a:rPr lang="ar-SA" sz="2800" dirty="0" smtClean="0"/>
              <a:t>إن </a:t>
            </a:r>
            <a:r>
              <a:rPr lang="ar-SA" sz="2800" dirty="0"/>
              <a:t>المجلس أو الهيئة المحلية في المدينة والبلدة هي الوحدة الأساسية التي يمكن أن يقام على أساسها أي تنسيق على نطاق أكبر</a:t>
            </a:r>
            <a:endParaRPr lang="en-US" sz="2800" dirty="0"/>
          </a:p>
          <a:p>
            <a:pPr lvl="0" algn="r" rtl="1"/>
            <a:endParaRPr lang="ar-LB" sz="2800" dirty="0" smtClean="0"/>
          </a:p>
          <a:p>
            <a:pPr lvl="0" algn="r" rtl="1"/>
            <a:r>
              <a:rPr lang="ar-SA" sz="2800" dirty="0" smtClean="0"/>
              <a:t>أن</a:t>
            </a:r>
            <a:r>
              <a:rPr lang="ar-SA" sz="2800" dirty="0"/>
              <a:t> تحيّد الخدمات العامة للناس من الصراع السياسي، بحيث يجري تأديتها بعدالة وتجرد</a:t>
            </a:r>
            <a:endParaRPr lang="en-US" sz="2800" dirty="0"/>
          </a:p>
          <a:p>
            <a:pPr lvl="0" algn="r" rtl="1"/>
            <a:endParaRPr lang="en-US" sz="2800" dirty="0"/>
          </a:p>
        </p:txBody>
      </p:sp>
    </p:spTree>
    <p:extLst>
      <p:ext uri="{BB962C8B-B14F-4D97-AF65-F5344CB8AC3E}">
        <p14:creationId xmlns:p14="http://schemas.microsoft.com/office/powerpoint/2010/main" val="197963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normAutofit lnSpcReduction="10000"/>
          </a:bodyPr>
          <a:lstStyle/>
          <a:p>
            <a:pPr lvl="0" algn="r" rtl="1"/>
            <a:r>
              <a:rPr lang="ar-SA" sz="2800" dirty="0"/>
              <a:t>يقوم كل مجلس باختيار/انتخاب ممثل أو اثنين عن المجلس المحلي الواحد على مستوى المدينة أو البلدة ليكونوا أعضاء في مجلس محلي أعلى على مستوى المحافظة التي تتبع لها المدينة أو البلدة، وفقاً للتقسيمات الإدارية القائمة</a:t>
            </a:r>
            <a:endParaRPr lang="en-US" sz="2800" dirty="0"/>
          </a:p>
          <a:p>
            <a:pPr lvl="0" algn="r" rtl="1"/>
            <a:endParaRPr lang="ar-LB" sz="2800" dirty="0" smtClean="0"/>
          </a:p>
          <a:p>
            <a:pPr lvl="0" algn="r" rtl="1"/>
            <a:r>
              <a:rPr lang="ar-SA" sz="2800" dirty="0" smtClean="0"/>
              <a:t>تنتخب </a:t>
            </a:r>
            <a:r>
              <a:rPr lang="ar-SA" sz="2800" dirty="0"/>
              <a:t>المجالس المحلية على مستوى كل محافظة ممثلاً لها ليكون عضواً في المجلس الوطني الأعلى للمجالس المحلية السورية</a:t>
            </a:r>
            <a:endParaRPr lang="en-US" sz="2800" dirty="0"/>
          </a:p>
          <a:p>
            <a:pPr lvl="0" algn="r" rtl="1"/>
            <a:endParaRPr lang="ar-LB" sz="2800" dirty="0" smtClean="0"/>
          </a:p>
          <a:p>
            <a:pPr lvl="0" algn="r" rtl="1"/>
            <a:r>
              <a:rPr lang="ar-SA" sz="2800" dirty="0" smtClean="0"/>
              <a:t>يحدد </a:t>
            </a:r>
            <a:r>
              <a:rPr lang="ar-SA" sz="2800" dirty="0"/>
              <a:t>المجلس الوطني الأعلى للمجالس والهيئات المحلية السياسات ويتخذ القرارات التنفيذية لتأمين مصادر تمويل عمل المجالس المحلية ومؤسسات الدولة التي تعمل تحت سلطتها</a:t>
            </a:r>
            <a:endParaRPr lang="en-US" sz="2800" dirty="0"/>
          </a:p>
          <a:p>
            <a:pPr algn="r" rtl="1"/>
            <a:endParaRPr lang="en-US" sz="2400" dirty="0"/>
          </a:p>
          <a:p>
            <a:endParaRPr lang="en-US" sz="2400" dirty="0"/>
          </a:p>
        </p:txBody>
      </p:sp>
    </p:spTree>
    <p:extLst>
      <p:ext uri="{BB962C8B-B14F-4D97-AF65-F5344CB8AC3E}">
        <p14:creationId xmlns:p14="http://schemas.microsoft.com/office/powerpoint/2010/main" val="893192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181600"/>
          </a:xfrm>
        </p:spPr>
        <p:txBody>
          <a:bodyPr>
            <a:normAutofit fontScale="92500" lnSpcReduction="20000"/>
          </a:bodyPr>
          <a:lstStyle/>
          <a:p>
            <a:pPr lvl="0" algn="r" rtl="1"/>
            <a:r>
              <a:rPr lang="ar-SA" sz="2800" dirty="0"/>
              <a:t>يقوم المجلس الوطني الأعلى للمجالس والهيئات المحلية بتحديد الاستراتيجية العامة الموحدة لإدارة المرافق العامة المختلفة</a:t>
            </a:r>
            <a:endParaRPr lang="en-US" sz="2800" dirty="0"/>
          </a:p>
          <a:p>
            <a:pPr lvl="0" algn="r" rtl="1"/>
            <a:endParaRPr lang="ar-LB" sz="2800" dirty="0" smtClean="0"/>
          </a:p>
          <a:p>
            <a:pPr lvl="0" algn="r" rtl="1"/>
            <a:r>
              <a:rPr lang="ar-SA" sz="2800" dirty="0" smtClean="0"/>
              <a:t>تلتزم </a:t>
            </a:r>
            <a:r>
              <a:rPr lang="ar-SA" sz="2800" dirty="0"/>
              <a:t>المجالس المحلية على مستوى البلدة والمدينة باحترام وتنفيذ القرارات المتخذة في إطار التنسيق مع المجالس الأخرى على مستوى المحافظة وتلك التي يتم اتخاذها على المستوى الوطني</a:t>
            </a:r>
            <a:endParaRPr lang="en-US" sz="2800" dirty="0"/>
          </a:p>
          <a:p>
            <a:pPr lvl="0" algn="r" rtl="1"/>
            <a:endParaRPr lang="ar-LB" sz="2800" dirty="0" smtClean="0"/>
          </a:p>
          <a:p>
            <a:pPr lvl="0" algn="r" rtl="1"/>
            <a:r>
              <a:rPr lang="ar-SA" sz="2800" dirty="0" smtClean="0"/>
              <a:t>تنتهي </a:t>
            </a:r>
            <a:r>
              <a:rPr lang="ar-SA" sz="2800" dirty="0"/>
              <a:t>ولاية المجلس الوطني الأعلى للمجالس والهيئات المحلية فور سقوط النظام، وتسلم حكومة انتقالية مقاليد الإدارة العامة</a:t>
            </a:r>
            <a:r>
              <a:rPr lang="en-US" sz="2800" dirty="0" smtClean="0"/>
              <a:t>.</a:t>
            </a:r>
            <a:endParaRPr lang="ar-LB" sz="2800" dirty="0" smtClean="0"/>
          </a:p>
          <a:p>
            <a:pPr lvl="0" algn="r" rtl="1"/>
            <a:endParaRPr lang="ar-LB" sz="2800" dirty="0" smtClean="0"/>
          </a:p>
          <a:p>
            <a:pPr algn="r" rtl="1"/>
            <a:r>
              <a:rPr lang="ar-SA" sz="2800" dirty="0"/>
              <a:t>أن تنظم عملها وفق لوائح إجرائية موحدة وأن يكون تنظيمها مرناً</a:t>
            </a:r>
            <a:r>
              <a:rPr lang="ar-LB" sz="2800" dirty="0"/>
              <a:t> </a:t>
            </a:r>
            <a:r>
              <a:rPr lang="ar-SA" sz="2800" dirty="0"/>
              <a:t>بدعوة الموظفين الحكوميين القائمين على مؤسسات الدولة الخدمية، ولا سيما أولئك المعروفين بأنهم من ذوي النزاهة الشخصية والمهنية في المدينة أو البلدة</a:t>
            </a:r>
            <a:endParaRPr lang="en-US" sz="2800" dirty="0"/>
          </a:p>
          <a:p>
            <a:pPr lvl="0" algn="r" rtl="1"/>
            <a:endParaRPr lang="en-US" dirty="0"/>
          </a:p>
          <a:p>
            <a:pPr algn="r" rtl="1"/>
            <a:endParaRPr lang="ar-LB" dirty="0" smtClean="0"/>
          </a:p>
          <a:p>
            <a:pPr marL="114300" indent="0" algn="r" rtl="1">
              <a:buNone/>
            </a:pPr>
            <a:endParaRPr lang="en-US" dirty="0"/>
          </a:p>
        </p:txBody>
      </p:sp>
    </p:spTree>
    <p:extLst>
      <p:ext uri="{BB962C8B-B14F-4D97-AF65-F5344CB8AC3E}">
        <p14:creationId xmlns:p14="http://schemas.microsoft.com/office/powerpoint/2010/main" val="1308062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311</TotalTime>
  <Words>132</Words>
  <Application>Microsoft Office PowerPoint</Application>
  <PresentationFormat>عرض على الشاشة (3:4)‏</PresentationFormat>
  <Paragraphs>50</Paragraphs>
  <Slides>8</Slides>
  <Notes>2</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Adjacency</vt:lpstr>
      <vt:lpstr>الأدارة المحلية</vt:lpstr>
      <vt:lpstr>عرض تقديمي في PowerPoint</vt:lpstr>
      <vt:lpstr>عرض تقديمي في PowerPoint</vt:lpstr>
      <vt:lpstr>دور المجالس المحلية المنتخبة</vt:lpstr>
      <vt:lpstr> المبادئ الأساسية التي يجب أن تلتزم بها المجالس المحلية: </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 المحلي</dc:title>
  <dc:creator>Racha Nasreddine</dc:creator>
  <cp:lastModifiedBy>zero one</cp:lastModifiedBy>
  <cp:revision>29</cp:revision>
  <dcterms:created xsi:type="dcterms:W3CDTF">2014-04-16T13:50:01Z</dcterms:created>
  <dcterms:modified xsi:type="dcterms:W3CDTF">2019-12-23T19:45:12Z</dcterms:modified>
</cp:coreProperties>
</file>